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3" r:id="rId2"/>
    <p:sldId id="272" r:id="rId3"/>
    <p:sldId id="279" r:id="rId4"/>
    <p:sldId id="283" r:id="rId5"/>
    <p:sldId id="318" r:id="rId6"/>
    <p:sldId id="317" r:id="rId7"/>
    <p:sldId id="316" r:id="rId8"/>
    <p:sldId id="264" r:id="rId9"/>
    <p:sldId id="265" r:id="rId10"/>
    <p:sldId id="270" r:id="rId11"/>
    <p:sldId id="31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900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6B3BB-0063-4545-B41B-31869B8C908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D01EF-75C4-4BBD-B3A8-6EC8DEA83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1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 Address the 50-patient-per-center cap rationale – do you really need to set a limit?</a:t>
            </a:r>
          </a:p>
          <a:p>
            <a:r>
              <a:rPr lang="en-US" dirty="0"/>
              <a:t>So as to include at least 10-15 </a:t>
            </a:r>
            <a:r>
              <a:rPr lang="en-US" dirty="0" err="1"/>
              <a:t>centres</a:t>
            </a:r>
            <a:r>
              <a:rPr lang="en-US" dirty="0"/>
              <a:t> for a multicentric trial avoid bias from one center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D757C-BAE9-43D0-B754-24583280A115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9513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 multivariate regression analysis to identify predictors of mortality and</a:t>
            </a:r>
          </a:p>
          <a:p>
            <a:r>
              <a:rPr lang="en-US" dirty="0"/>
              <a:t>adverse outcomes (adjusting for age, cause of admission, SOFA, organ support).</a:t>
            </a:r>
          </a:p>
          <a:p>
            <a:r>
              <a:rPr lang="en-US" dirty="0"/>
              <a:t> Consider Kaplan-Meier survival curves or Cox regression if you&amp;#39;re examining time-to-</a:t>
            </a:r>
          </a:p>
          <a:p>
            <a:r>
              <a:rPr lang="en-US" dirty="0"/>
              <a:t>death.</a:t>
            </a:r>
          </a:p>
          <a:p>
            <a:r>
              <a:rPr lang="en-US" dirty="0"/>
              <a:t> State how missing data will be handled.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D757C-BAE9-43D0-B754-24583280A115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6155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421291-CA92-4FCC-96E8-5D3B91A9A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C276B72-1644-419B-9415-CDF0EAAFD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C328142-8F6B-4C66-AB60-0E8412CF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538952-1AEA-474A-A81E-D1F7C197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D8B293-C95A-49FC-A3AD-51E35F6ED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6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D12998-3EA0-4D75-8702-8594082B8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994ABDC-8CC4-45A2-941D-7A6D41F75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B6304FF-27AE-4BCD-AEEA-4128469D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73F69FE-C948-4DAE-89F3-7D68A7C8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21C92B-BD48-435A-984B-F685F274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9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6FC4930-A9E2-4FA3-A821-292C68C285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F978752-9EF4-4ABC-8FED-653AC7420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DE834D6-7B6E-4DC4-88C9-D73532FF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FF5533-A59F-48B9-807D-B8B46628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E1DD21-418B-41B4-824F-9C364C9D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CA4180-CF84-4FCB-B685-0A583A674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3A6DE5-D5A1-4DAB-AEFF-C55CC80D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8F71FC-C454-47BD-84A0-A90B61F8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B8E7990-722D-4DBD-A8E2-CB8D495A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DB88900-4628-45E6-B43E-FDE0E205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2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DA8130-3AC6-420C-8BE9-E1566CC3C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A5C087F-32F3-4A0E-A45E-D69C45A74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E044F44-66A5-498B-A317-29CA5572E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7C6EB41-A13B-4C3F-89A0-C6F5890B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FD67C79-5D55-4100-9B6C-8590C0D1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8C87E3-8695-412E-8802-D1D368D1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A5F031-E554-4399-936B-7D7C7493C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B2C67C3-63FE-4A2E-902C-BD49B271C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582D1A6-23BB-4E64-BC65-DF566DAF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D3CC5A0-7AC5-4B25-AAB2-37DBB14D9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9D57145-B77D-4E47-AD8E-5047D227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4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C0A08F-6A43-4C2C-AD54-8E930A2D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15C0E0E-7955-40E5-BCB2-2A8B68F26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77514B9-1574-4DAE-B6BD-4D2D693DE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08916F6-6CF3-41CB-809A-45C0AB3FB3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499FD34-9EED-440C-A072-1171C6AD3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15CD95B-C880-4DEE-8922-9CE07C3DC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E39B924-0644-46F9-88E9-C319B3CD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68F453D-DB69-4E97-88A8-E656DFE9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8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4CE78C-1F78-4DDC-8C0D-74DE6000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980EE95-2730-456A-8D94-A0FB6328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B8A26A4-7347-4EB1-B5C3-1E832041C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5883D4C-52FA-4B61-8444-336A81AF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0D5ECB2-6991-4B2F-9B99-0DEA2C95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277E574-35CA-43DB-A985-9E490A5D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48682B7-7D33-4C21-80D2-896CE16ED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974C6B-CB98-4CFC-B356-244F2D96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A256728-ED89-4D0B-9766-6E096DA14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46241C3-C390-4AF1-B909-893DADFAE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7D26586-9370-465D-AD44-5435EDB8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3FEC69-823F-4F87-8E2A-1394FFCB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52E485-96CA-4276-BA0A-D0C65E7FA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3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6A3ED-1F84-4578-98C5-26E16729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C19CCA3-EADF-4F03-955C-594129ACF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0D83271-3821-45DC-9035-3B7FFC18D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189454E-D85A-41CF-AB05-CFB20CC16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7C3ACB2-DE20-4A83-8DFA-DF7895C1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289A6FD-B973-4783-AF28-746C2689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0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D222114-CB07-4C99-9687-570AB41D1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58AE8C0-D5F4-4F40-919A-F02982FEE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E1CB9B-CA1F-404E-86A9-0E9DE2B38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B5803-D162-44A0-B9A0-3BD27EB5110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46814BE-BCC1-4534-B123-5B5564355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FE22862-B35B-4939-9097-DEA79ED35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B071F-EDF0-4DCD-9DE4-BA9189ED4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23D5FF1-5C99-FFA3-CCCF-ED1786360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0" y="1600201"/>
            <a:ext cx="9849394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Zero Tolerance for Mortality in Poisoning cases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429000"/>
            <a:ext cx="6400800" cy="2438400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Investigators-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/>
              <a:t>Narendra </a:t>
            </a:r>
            <a:r>
              <a:rPr lang="en-US" dirty="0" smtClean="0"/>
              <a:t>Rungta  PI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Dr</a:t>
            </a:r>
            <a:r>
              <a:rPr lang="en-US" dirty="0" smtClean="0">
                <a:solidFill>
                  <a:schemeClr val="tx1"/>
                </a:solidFill>
              </a:rPr>
              <a:t> Banambar Ray  </a:t>
            </a:r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Rakesh</a:t>
            </a:r>
            <a:r>
              <a:rPr lang="en-US" dirty="0" smtClean="0"/>
              <a:t>  Tyagi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Anuj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Singhal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/>
              <a:t>Dr</a:t>
            </a:r>
            <a:r>
              <a:rPr lang="en-US" dirty="0" smtClean="0"/>
              <a:t> Prashant Kumar  </a:t>
            </a:r>
          </a:p>
          <a:p>
            <a:r>
              <a:rPr lang="en-US" dirty="0" err="1" smtClean="0"/>
              <a:t>Dr</a:t>
            </a:r>
            <a:r>
              <a:rPr lang="en-US" dirty="0" smtClean="0"/>
              <a:t> Gunchun Paul </a:t>
            </a:r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Aanand</a:t>
            </a:r>
            <a:r>
              <a:rPr lang="en-US" dirty="0" smtClean="0"/>
              <a:t>  Mishra </a:t>
            </a:r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Vaibahv</a:t>
            </a:r>
            <a:r>
              <a:rPr lang="en-US" dirty="0" smtClean="0"/>
              <a:t> M Gupta</a:t>
            </a:r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0A5E9A8-6C10-93AE-0AE2-62B469E16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833755"/>
            <a:ext cx="10515600" cy="1325563"/>
          </a:xfrm>
        </p:spPr>
        <p:txBody>
          <a:bodyPr/>
          <a:lstStyle/>
          <a:p>
            <a:r>
              <a:rPr lang="en-US" dirty="0"/>
              <a:t>			</a:t>
            </a:r>
            <a:r>
              <a:rPr lang="en-US" b="1" dirty="0" smtClean="0"/>
              <a:t>Requirements from </a:t>
            </a:r>
            <a:r>
              <a:rPr lang="en-US" b="1" dirty="0" err="1" smtClean="0"/>
              <a:t>particpating</a:t>
            </a:r>
            <a:r>
              <a:rPr lang="en-US" b="1" dirty="0" smtClean="0"/>
              <a:t> centers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Approval from ethical committee / permission of HOI </a:t>
            </a:r>
          </a:p>
          <a:p>
            <a:pPr>
              <a:buNone/>
            </a:pPr>
            <a:r>
              <a:rPr lang="en-US" dirty="0" smtClean="0"/>
              <a:t>Hospital name and </a:t>
            </a:r>
            <a:r>
              <a:rPr lang="en-US" dirty="0" err="1" smtClean="0"/>
              <a:t>pincode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One email id  (to be used as user id)</a:t>
            </a:r>
          </a:p>
          <a:p>
            <a:pPr>
              <a:buNone/>
            </a:pPr>
            <a:r>
              <a:rPr lang="en-US" dirty="0" smtClean="0"/>
              <a:t>One phone number for communication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B638EC7-7224-6DE6-6D1C-F21E3F592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79F332-2681-297A-D652-DA800EDD7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901148"/>
            <a:ext cx="11993218" cy="5830265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dirty="0"/>
              <a:t>World Health Organization. Guidelines for establishing a poison </a:t>
            </a:r>
            <a:r>
              <a:rPr lang="en-US" sz="2000" dirty="0" err="1"/>
              <a:t>centre</a:t>
            </a:r>
            <a:r>
              <a:rPr lang="en-US" sz="2000" dirty="0"/>
              <a:t>. Geneva: WHO; 2020.accessed on 10th May, 2022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/>
              <a:t>Magalhães</a:t>
            </a:r>
            <a:r>
              <a:rPr lang="en-US" sz="2000" dirty="0"/>
              <a:t> AFA, Caldas ED. Occupational exposure and poisoning by chemical products in </a:t>
            </a:r>
            <a:r>
              <a:rPr lang="en-US" sz="2000" dirty="0" err="1"/>
              <a:t>thefederal</a:t>
            </a:r>
            <a:r>
              <a:rPr lang="en-US" sz="2000" dirty="0"/>
              <a:t> district. Rev Bras </a:t>
            </a:r>
            <a:r>
              <a:rPr lang="en-US" sz="2000" dirty="0" err="1"/>
              <a:t>Enferm</a:t>
            </a:r>
            <a:r>
              <a:rPr lang="en-US" sz="2000" dirty="0"/>
              <a:t> 2019;72:32–40. 10.1590/0034-7167-2017-0439 [DOI] [PubMed]</a:t>
            </a:r>
          </a:p>
          <a:p>
            <a:pPr marL="457200" indent="-457200" algn="just">
              <a:buAutoNum type="arabicPeriod" startAt="3"/>
            </a:pPr>
            <a:r>
              <a:rPr lang="en-US" sz="2000" dirty="0"/>
              <a:t>James SL, Castle CD, </a:t>
            </a:r>
            <a:r>
              <a:rPr lang="en-US" sz="2000" dirty="0" err="1"/>
              <a:t>Dingels</a:t>
            </a:r>
            <a:r>
              <a:rPr lang="en-US" sz="2000" dirty="0"/>
              <a:t> ZV, et al. Estimating global injuries morbidity and mortality: methods and data  used in the global burden of disease 2017 study. </a:t>
            </a:r>
            <a:r>
              <a:rPr lang="en-US" sz="2000" dirty="0" err="1"/>
              <a:t>Inj</a:t>
            </a:r>
            <a:r>
              <a:rPr lang="en-US" sz="2000" dirty="0"/>
              <a:t> </a:t>
            </a:r>
            <a:r>
              <a:rPr lang="en-US" sz="2000" dirty="0" err="1"/>
              <a:t>Prev</a:t>
            </a:r>
            <a:r>
              <a:rPr lang="en-US" sz="2000" dirty="0"/>
              <a:t> 2020;26:i125–53.10.1136/injuryprev-2019-043531</a:t>
            </a:r>
          </a:p>
          <a:p>
            <a:pPr marL="457200" indent="-457200" algn="just">
              <a:buAutoNum type="arabicPeriod" startAt="4"/>
            </a:pPr>
            <a:r>
              <a:rPr lang="en-US" sz="2000" dirty="0"/>
              <a:t>Mittal C, Singh S, Kumar-M P, Praveen Kumar, </a:t>
            </a:r>
            <a:r>
              <a:rPr lang="en-US" sz="2000" dirty="0" err="1"/>
              <a:t>Shoban</a:t>
            </a:r>
            <a:r>
              <a:rPr lang="en-US" sz="2000" dirty="0"/>
              <a:t> </a:t>
            </a:r>
            <a:r>
              <a:rPr lang="en-US" sz="2000" dirty="0" err="1"/>
              <a:t>Babu</a:t>
            </a:r>
            <a:r>
              <a:rPr lang="en-US" sz="2000" dirty="0"/>
              <a:t> </a:t>
            </a:r>
            <a:r>
              <a:rPr lang="en-US" sz="2000" dirty="0" err="1"/>
              <a:t>Varthya</a:t>
            </a:r>
            <a:r>
              <a:rPr lang="en-US" sz="2000" dirty="0"/>
              <a:t>. </a:t>
            </a:r>
            <a:r>
              <a:rPr lang="en-US" sz="2000" dirty="0" err="1"/>
              <a:t>Toxicoepidemiology</a:t>
            </a:r>
            <a:r>
              <a:rPr lang="en-US" sz="2000" dirty="0"/>
              <a:t> of poisoning exhibited in Indian population from 2010 to 2020: a systematic review and meta-</a:t>
            </a:r>
            <a:r>
              <a:rPr lang="en-US" sz="2000" dirty="0" err="1"/>
              <a:t>analysis.BMJ</a:t>
            </a:r>
            <a:r>
              <a:rPr lang="en-US" sz="2000" dirty="0"/>
              <a:t> Open 2021;11:e045182. </a:t>
            </a:r>
            <a:r>
              <a:rPr lang="en-US" sz="2000" dirty="0" err="1"/>
              <a:t>doi</a:t>
            </a:r>
            <a:r>
              <a:rPr lang="en-US" sz="2000" dirty="0"/>
              <a:t>: 10.1136/bmjopen-2020-045182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Boedeker</a:t>
            </a:r>
            <a:r>
              <a:rPr lang="en-US" sz="2000" dirty="0"/>
              <a:t> W, Watts M, </a:t>
            </a:r>
            <a:r>
              <a:rPr lang="en-US" sz="2000" dirty="0" err="1"/>
              <a:t>Clausing</a:t>
            </a:r>
            <a:r>
              <a:rPr lang="en-US" sz="2000" dirty="0"/>
              <a:t> P, et al. The global distribution of acute unintentional pesticide poisoning: estimations based on a systematic review. BMC Public Health 2020;20:1875.10.1186/s12889-020-09939-0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Kaale</a:t>
            </a:r>
            <a:r>
              <a:rPr lang="en-US" sz="2000" dirty="0"/>
              <a:t> E, Mori A, </a:t>
            </a:r>
            <a:r>
              <a:rPr lang="en-US" sz="2000" dirty="0" err="1"/>
              <a:t>Risha</a:t>
            </a:r>
            <a:r>
              <a:rPr lang="en-US" sz="2000" dirty="0"/>
              <a:t> P, </a:t>
            </a:r>
            <a:r>
              <a:rPr lang="en-US" sz="2000" dirty="0" err="1"/>
              <a:t>Hasham</a:t>
            </a:r>
            <a:r>
              <a:rPr lang="en-US" sz="2000" dirty="0"/>
              <a:t> S, </a:t>
            </a:r>
            <a:r>
              <a:rPr lang="en-US" sz="2000" dirty="0" err="1"/>
              <a:t>Mwambete</a:t>
            </a:r>
            <a:r>
              <a:rPr lang="en-US" sz="2000" dirty="0"/>
              <a:t> K. A retrospective study of poisoning a </a:t>
            </a:r>
            <a:r>
              <a:rPr lang="en-US" sz="2000" dirty="0" err="1"/>
              <a:t>Muhimbili</a:t>
            </a:r>
            <a:r>
              <a:rPr lang="en-US" sz="2000" dirty="0"/>
              <a:t> National Hospital in Dar-Es Salaam, Tanzania. Public Health Front. 2013;2(1):21–26.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Adepu</a:t>
            </a:r>
            <a:r>
              <a:rPr lang="en-US" sz="2000" dirty="0"/>
              <a:t> R, </a:t>
            </a:r>
            <a:r>
              <a:rPr lang="en-US" sz="2000" dirty="0" err="1"/>
              <a:t>Churi</a:t>
            </a:r>
            <a:r>
              <a:rPr lang="en-US" sz="2000" dirty="0"/>
              <a:t> S, </a:t>
            </a:r>
            <a:r>
              <a:rPr lang="en-US" sz="2000" dirty="0" err="1"/>
              <a:t>Jesslin</a:t>
            </a:r>
            <a:r>
              <a:rPr lang="en-US" sz="2000" dirty="0"/>
              <a:t> J. Assessment of prevalence and mortality incidences due to poisoning in a South Indian tertiary care teaching hospital. Indian J Pharm Sci. 2010;72(5):587–591</a:t>
            </a:r>
          </a:p>
          <a:p>
            <a:pPr marL="457200" indent="-457200" algn="just">
              <a:buAutoNum type="arabicPeriod" startAt="4"/>
            </a:pPr>
            <a:r>
              <a:rPr lang="en-US" sz="2000" dirty="0" err="1"/>
              <a:t>Rungta</a:t>
            </a:r>
            <a:r>
              <a:rPr lang="en-US" sz="2000" dirty="0"/>
              <a:t> N, Ray B, Bhalla A, </a:t>
            </a:r>
            <a:r>
              <a:rPr lang="en-US" sz="2000" dirty="0" err="1"/>
              <a:t>Samaddar</a:t>
            </a:r>
            <a:r>
              <a:rPr lang="en-US" sz="2000" dirty="0"/>
              <a:t> DP, Paul G, Prasad S, et al. Indian Society of Critical Care Medicine Position Statement: Approach to a Patient with Poisoning in the Emergency Room and Intensive Care Unit. Indian J </a:t>
            </a:r>
            <a:r>
              <a:rPr lang="en-US" sz="2000" dirty="0" err="1"/>
              <a:t>Crit</a:t>
            </a:r>
            <a:r>
              <a:rPr lang="en-US" sz="2000" dirty="0"/>
              <a:t> Care Med. 2024 Aug;28(Suppl 2):S217-S232.</a:t>
            </a: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5CF027D8-DE7B-47BE-8F25-25AFB60E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059" y="-484093"/>
            <a:ext cx="10860741" cy="2174782"/>
          </a:xfrm>
        </p:spPr>
        <p:txBody>
          <a:bodyPr/>
          <a:lstStyle/>
          <a:p>
            <a:r>
              <a:rPr lang="en-IN" b="1" dirty="0"/>
              <a:t>					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8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275DBA5-6C9A-E96C-BACB-104C21030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				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Poisoning is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leading causes of morbidity and mortality in India.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think that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current  availabl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  data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represents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only iceberg of the problem, because access to rural and semi urban problem remains unexplored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Therefore, it is very important to understand the ground realty and reach every nook and corner or India and collect toxicology data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B7BB6D5-0B5D-F1B6-FD5D-345715FC3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			</a:t>
            </a:r>
            <a:r>
              <a:rPr lang="en-US" b="1" dirty="0" smtClean="0"/>
              <a:t>POISOL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9372600" cy="5257800"/>
          </a:xfrm>
        </p:spPr>
        <p:txBody>
          <a:bodyPr>
            <a:norm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SVHMS and W4C  Critical Care foundation has developed an action  plan  not only to determine the extent and magnitude of the problem in  entire country , but also reduce mortality by adopting innovative methods  and some application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C3474CE-544B-014F-64A2-3754FCA480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4BED71-9667-4A15-813F-DCAFB7F20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440" y="681037"/>
            <a:ext cx="10515600" cy="1325563"/>
          </a:xfrm>
        </p:spPr>
        <p:txBody>
          <a:bodyPr/>
          <a:lstStyle/>
          <a:p>
            <a:r>
              <a:rPr lang="en-US" b="1" dirty="0"/>
              <a:t>	</a:t>
            </a:r>
            <a:r>
              <a:rPr lang="en-US" b="1" dirty="0" smtClean="0"/>
              <a:t>POISOL- Aims </a:t>
            </a:r>
            <a:r>
              <a:rPr lang="en-US" b="1" dirty="0"/>
              <a:t>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8438E8-1809-4903-9A30-E59630980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Primary objective: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 To study the current epidemiology of poisonings in India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To compare the epidemiological pattern of poisoning with data of previous years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Secondary objectives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 To find the pattern of presenting symptoms for various poisonings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 To determine the outcome (Length of stay, mortality) of various poisonings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 To find gaps between knowledge (guidelines) and practice amongst various hospitals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regions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determine future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couse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action to reduce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morbidity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mortality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42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68FB601-D2CF-32DE-7EEC-073EF0C2B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2792219-169A-526C-50B1-EB6831509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E6E26A-2917-0250-9543-EA2D8B965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353" y="1416424"/>
            <a:ext cx="11281108" cy="5288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Study design</a:t>
            </a:r>
          </a:p>
          <a:p>
            <a:pPr marL="0" indent="0">
              <a:buNone/>
            </a:pPr>
            <a:r>
              <a:rPr lang="en-US" sz="2400" dirty="0" smtClean="0"/>
              <a:t>Prospective/</a:t>
            </a:r>
            <a:r>
              <a:rPr lang="en-US" sz="2400" dirty="0" err="1" smtClean="0"/>
              <a:t>retrospetive</a:t>
            </a:r>
            <a:r>
              <a:rPr lang="en-US" sz="2400" dirty="0" smtClean="0"/>
              <a:t>  </a:t>
            </a:r>
            <a:r>
              <a:rPr lang="en-US" sz="2400" dirty="0"/>
              <a:t>observational multicentric longitudinal national cohort study</a:t>
            </a:r>
          </a:p>
          <a:p>
            <a:pPr marL="0" indent="0">
              <a:buNone/>
            </a:pPr>
            <a:r>
              <a:rPr lang="en-US" sz="2400" b="1" dirty="0"/>
              <a:t>Setting</a:t>
            </a:r>
          </a:p>
          <a:p>
            <a:pPr marL="0" indent="0">
              <a:buNone/>
            </a:pPr>
            <a:r>
              <a:rPr lang="en-US" sz="2400" dirty="0"/>
              <a:t>This study is to be conducted at any Indian hospital managing poisoning patients </a:t>
            </a:r>
          </a:p>
          <a:p>
            <a:pPr marL="0" indent="0">
              <a:buNone/>
            </a:pPr>
            <a:r>
              <a:rPr lang="en-US" sz="2400" b="1" dirty="0"/>
              <a:t>Study Population </a:t>
            </a:r>
          </a:p>
          <a:p>
            <a:pPr marL="0" indent="0">
              <a:buNone/>
            </a:pPr>
            <a:r>
              <a:rPr lang="en-US" sz="2400" dirty="0"/>
              <a:t>All patients aged &gt;</a:t>
            </a:r>
            <a:r>
              <a:rPr lang="en-US" sz="2400" dirty="0" smtClean="0"/>
              <a:t>12 </a:t>
            </a:r>
            <a:r>
              <a:rPr lang="en-US" sz="2400" dirty="0"/>
              <a:t>years admitted to hospital with diagnosis of poisoning/ drug overdose</a:t>
            </a:r>
          </a:p>
          <a:p>
            <a:pPr marL="0" indent="0">
              <a:buNone/>
            </a:pPr>
            <a:r>
              <a:rPr lang="en-US" sz="2400" b="1" dirty="0"/>
              <a:t>Study duration</a:t>
            </a:r>
          </a:p>
          <a:p>
            <a:pPr marL="0" indent="0">
              <a:buNone/>
            </a:pPr>
            <a:r>
              <a:rPr lang="en-US" sz="2400" dirty="0"/>
              <a:t>One </a:t>
            </a:r>
            <a:r>
              <a:rPr lang="en-US" sz="2400" dirty="0" smtClean="0"/>
              <a:t>year likely to be extended 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Patient Recruitment</a:t>
            </a:r>
          </a:p>
          <a:p>
            <a:pPr marL="0" indent="0">
              <a:buNone/>
            </a:pPr>
            <a:r>
              <a:rPr lang="en-US" sz="2400" dirty="0"/>
              <a:t>Hospitals across India will be contacted to register their institutes in this study as appropriate.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3C1FE74-67BB-4938-8E4D-5624EC02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	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4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4C62E0C-2EBC-98B8-3B88-53EA650C8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C22BA65-3372-4CBF-476D-1FD0DB616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94" y="1690687"/>
            <a:ext cx="11396479" cy="5001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Inclusion criteria: 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Age more than </a:t>
            </a:r>
            <a:r>
              <a:rPr lang="en-US" dirty="0" smtClean="0"/>
              <a:t>12 </a:t>
            </a:r>
            <a:r>
              <a:rPr lang="en-US" dirty="0"/>
              <a:t>years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admitted to hospital with diagnosis of poisoning/ drug overdose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   Exclusion criteria: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Brought dead 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4F4CB2BF-D29A-4889-803C-DF2FD65F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			</a:t>
            </a:r>
            <a:br>
              <a:rPr lang="en-IN" b="1" dirty="0"/>
            </a:br>
            <a:r>
              <a:rPr lang="en-IN" b="1" dirty="0"/>
              <a:t>		Inclusion and Exclusion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86CBA53-500B-86AB-BE30-8768798DE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76A3A00-AF58-3CAB-7ABA-A478A95BC5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936799D-59F6-2570-DBA7-97926AF0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94" y="1425388"/>
            <a:ext cx="11422985" cy="527952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r>
              <a:rPr lang="en-US" sz="2400" dirty="0"/>
              <a:t>There will be no direct patient contact or intervention </a:t>
            </a:r>
          </a:p>
          <a:p>
            <a:pPr algn="just"/>
            <a:r>
              <a:rPr lang="en-US" sz="2400" dirty="0"/>
              <a:t>Treatment will be as per local hospital protocol or as per the treating team</a:t>
            </a:r>
          </a:p>
          <a:p>
            <a:pPr algn="just"/>
            <a:r>
              <a:rPr lang="en-US" sz="2400" dirty="0"/>
              <a:t>Local coordinators will guarantee the integrity of data collection and ensure timely completion of CRFs (Case record form)</a:t>
            </a:r>
          </a:p>
          <a:p>
            <a:pPr algn="just"/>
            <a:r>
              <a:rPr lang="en-US" sz="2400" dirty="0"/>
              <a:t>All patients will be followed up till discharge/ death for outcome</a:t>
            </a:r>
          </a:p>
          <a:p>
            <a:pPr algn="just"/>
            <a:r>
              <a:rPr lang="en-US" sz="2400" dirty="0"/>
              <a:t>Each participating center: Study protocol &amp; standardized case report forms (CRFs)</a:t>
            </a:r>
          </a:p>
          <a:p>
            <a:pPr algn="just"/>
            <a:r>
              <a:rPr lang="en-US" sz="2400" dirty="0"/>
              <a:t>Standardized CRF: Electronic </a:t>
            </a:r>
          </a:p>
          <a:p>
            <a:pPr algn="just"/>
            <a:r>
              <a:rPr lang="en-US" sz="2400" dirty="0"/>
              <a:t>The contributors of data from all ICUs will be given the status of </a:t>
            </a:r>
            <a:r>
              <a:rPr lang="en-US" sz="2400" dirty="0" smtClean="0"/>
              <a:t>investigating partners  </a:t>
            </a:r>
            <a:r>
              <a:rPr lang="en-US" sz="2400" dirty="0"/>
              <a:t>as per the decision of the steering committee.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43047FA4-38B8-4409-971C-9EFBC01E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	Data 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3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DF01C69-F109-0616-597B-1E7C7C801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3C06FF-6511-A46A-179A-2C6CDC252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81" y="1595718"/>
            <a:ext cx="11337595" cy="5109192"/>
          </a:xfrm>
        </p:spPr>
        <p:txBody>
          <a:bodyPr>
            <a:normAutofit/>
          </a:bodyPr>
          <a:lstStyle/>
          <a:p>
            <a:r>
              <a:rPr lang="en-US" sz="2400" dirty="0"/>
              <a:t>Multi-center, prospective observational cohort </a:t>
            </a:r>
            <a:r>
              <a:rPr lang="en-US" sz="2400" dirty="0" smtClean="0"/>
              <a:t>study called POISOL</a:t>
            </a:r>
            <a:endParaRPr lang="en-US" sz="2400" dirty="0"/>
          </a:p>
          <a:p>
            <a:r>
              <a:rPr lang="en-US" sz="2400" dirty="0"/>
              <a:t>Categorical data will be reported as percentages</a:t>
            </a:r>
          </a:p>
          <a:p>
            <a:r>
              <a:rPr lang="en-US" sz="2400" dirty="0"/>
              <a:t>Continuous data will be reported as mean ± SD</a:t>
            </a:r>
          </a:p>
          <a:p>
            <a:r>
              <a:rPr lang="en-US" sz="2400" dirty="0"/>
              <a:t>Ordinal data will be reported as median (IQR)</a:t>
            </a:r>
          </a:p>
          <a:p>
            <a:r>
              <a:rPr lang="en-US" sz="2400" dirty="0"/>
              <a:t>Qualitative variables will be estimated using Chi square test</a:t>
            </a:r>
          </a:p>
          <a:p>
            <a:r>
              <a:rPr lang="en-US" sz="2400" dirty="0"/>
              <a:t>A two-sided p-value &lt; 0.05 will be considered statistically significant</a:t>
            </a:r>
          </a:p>
          <a:p>
            <a:r>
              <a:rPr lang="en-US" sz="2400" dirty="0"/>
              <a:t>Multivariate regression analysis will be considered to identify predictors of mortality and adverse outcomes</a:t>
            </a:r>
          </a:p>
          <a:p>
            <a:r>
              <a:rPr lang="en-US" sz="2400" dirty="0"/>
              <a:t>Statistical analysis will be performed by the SPSS software package</a:t>
            </a: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E83EDD64-B8A7-41C0-83A1-ECD42F23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Statistical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8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33D1F7C-2293-EDAB-6E83-FC86D5905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6EE708-1D1D-A928-B0F0-D5BE719A8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1690688"/>
            <a:ext cx="11571487" cy="4987716"/>
          </a:xfrm>
        </p:spPr>
        <p:txBody>
          <a:bodyPr>
            <a:normAutofit/>
          </a:bodyPr>
          <a:lstStyle/>
          <a:p>
            <a:r>
              <a:rPr lang="en-US" sz="2400" dirty="0"/>
              <a:t>Institutional Ethics Committee (IEC</a:t>
            </a:r>
            <a:r>
              <a:rPr lang="en-US" sz="2400" dirty="0" smtClean="0"/>
              <a:t>)/ permission of Head of institution  </a:t>
            </a:r>
            <a:r>
              <a:rPr lang="en-US" sz="2400" dirty="0"/>
              <a:t>approval is mandatory</a:t>
            </a:r>
          </a:p>
          <a:p>
            <a:r>
              <a:rPr lang="en-US" sz="2400" dirty="0"/>
              <a:t>The PI will apply for CTRI registration and enrolled hospital EC approval will be uploaded subsequently </a:t>
            </a:r>
          </a:p>
          <a:p>
            <a:r>
              <a:rPr lang="en-US" sz="2400" dirty="0" smtClean="0"/>
              <a:t>Observational </a:t>
            </a:r>
            <a:r>
              <a:rPr lang="en-US" sz="2400" dirty="0"/>
              <a:t>Cohort </a:t>
            </a:r>
            <a:r>
              <a:rPr lang="en-US" sz="2400" dirty="0" smtClean="0"/>
              <a:t>study both </a:t>
            </a:r>
            <a:r>
              <a:rPr lang="en-US" sz="2400" dirty="0" err="1" smtClean="0"/>
              <a:t>propective</a:t>
            </a:r>
            <a:r>
              <a:rPr lang="en-US" sz="2400" dirty="0" smtClean="0"/>
              <a:t> and retrospective </a:t>
            </a:r>
            <a:endParaRPr lang="en-US" sz="2400" dirty="0"/>
          </a:p>
          <a:p>
            <a:r>
              <a:rPr lang="en-US" sz="2400" dirty="0">
                <a:sym typeface="Wingdings" panose="05000000000000000000" pitchFamily="2" charset="2"/>
              </a:rPr>
              <a:t>This is an observational study and involves the capture of data from the patient charts </a:t>
            </a:r>
          </a:p>
          <a:p>
            <a:r>
              <a:rPr lang="en-US" sz="2400" dirty="0">
                <a:sym typeface="Wingdings" panose="05000000000000000000" pitchFamily="2" charset="2"/>
              </a:rPr>
              <a:t>There is no direct patient contact or intervention, hence consent is not mandatory</a:t>
            </a:r>
          </a:p>
          <a:p>
            <a:r>
              <a:rPr lang="en-US" sz="2400" dirty="0">
                <a:sym typeface="Wingdings" panose="05000000000000000000" pitchFamily="2" charset="2"/>
              </a:rPr>
              <a:t>Strict confidentiality, secure data handling, and anonymization of personal identifiers</a:t>
            </a:r>
          </a:p>
          <a:p>
            <a:r>
              <a:rPr lang="en-US" sz="2400" dirty="0"/>
              <a:t>This study will aim to benefit future clinical care or policy without posing harm</a:t>
            </a:r>
            <a:endParaRPr lang="en-US" sz="2400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0128471C-1D46-4D3A-B3B8-77DADF601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		Ethical considerations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8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488</Words>
  <Application>Microsoft Office PowerPoint</Application>
  <PresentationFormat>Custom</PresentationFormat>
  <Paragraphs>101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Zero Tolerance for Mortality in Poisoning cases </vt:lpstr>
      <vt:lpstr>    Introduction </vt:lpstr>
      <vt:lpstr>   POISOL </vt:lpstr>
      <vt:lpstr> POISOL- Aims and objectives</vt:lpstr>
      <vt:lpstr>    Methodology</vt:lpstr>
      <vt:lpstr>      Inclusion and Exclusion Criteria</vt:lpstr>
      <vt:lpstr>    Data collection</vt:lpstr>
      <vt:lpstr>   Statistical analysis</vt:lpstr>
      <vt:lpstr>   Ethical considerations </vt:lpstr>
      <vt:lpstr>   Requirements from particpating centers </vt:lpstr>
      <vt:lpstr>    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17</cp:revision>
  <dcterms:created xsi:type="dcterms:W3CDTF">2026-01-21T09:03:22Z</dcterms:created>
  <dcterms:modified xsi:type="dcterms:W3CDTF">2026-03-10T14:35:05Z</dcterms:modified>
</cp:coreProperties>
</file>